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wdp" ContentType="image/vnd.ms-photo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46" r:id="rId1"/>
  </p:sldMasterIdLst>
  <p:sldIdLst>
    <p:sldId id="256" r:id="rId2"/>
    <p:sldId id="257" r:id="rId3"/>
  </p:sldIdLst>
  <p:sldSz cx="12192000" cy="6858000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384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AA0533"/>
    <a:srgbClr val="4C238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11"/>
    <p:restoredTop sz="95195" autoAdjust="0"/>
  </p:normalViewPr>
  <p:slideViewPr>
    <p:cSldViewPr>
      <p:cViewPr varScale="1">
        <p:scale>
          <a:sx n="155" d="100"/>
          <a:sy n="155" d="100"/>
        </p:scale>
        <p:origin x="498" y="14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36004" cy="36004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slide" Target="slides/slide2.xml"/><Relationship Id="rId7" Type="http://schemas.openxmlformats.org/officeDocument/2006/relationships/tableStyles" Target="tableStyle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heme" Target="theme/theme1.xml"/><Relationship Id="rId5" Type="http://schemas.openxmlformats.org/officeDocument/2006/relationships/viewProps" Target="viewProps.xml"/><Relationship Id="rId4" Type="http://schemas.openxmlformats.org/officeDocument/2006/relationships/presProps" Target="pres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6471536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07569731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96626907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64836118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925848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7444303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102967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33385458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/>
              <a:t>
              </a:t>
            </a:r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280972732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095905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487562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842CD987-D5F0-423A-B571-656612AAA3E1}" type="datetimeFigureOut">
              <a:rPr lang="en-US" smtClean="0"/>
              <a:t>4/14/2025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35A3DBB-FBA3-4A4C-B7D7-E60F12564F18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618638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847" r:id="rId1"/>
    <p:sldLayoutId id="2147483848" r:id="rId2"/>
    <p:sldLayoutId id="2147483849" r:id="rId3"/>
    <p:sldLayoutId id="2147483850" r:id="rId4"/>
    <p:sldLayoutId id="2147483851" r:id="rId5"/>
    <p:sldLayoutId id="2147483852" r:id="rId6"/>
    <p:sldLayoutId id="2147483853" r:id="rId7"/>
    <p:sldLayoutId id="2147483854" r:id="rId8"/>
    <p:sldLayoutId id="2147483855" r:id="rId9"/>
    <p:sldLayoutId id="2147483856" r:id="rId10"/>
    <p:sldLayoutId id="2147483857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Relationship Id="rId5" Type="http://schemas.openxmlformats.org/officeDocument/2006/relationships/image" Target="../media/image3.png"/><Relationship Id="rId4" Type="http://schemas.microsoft.com/office/2007/relationships/hdphoto" Target="../media/hdphoto1.wdp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2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4" name="Picture 3"/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79376" y="5049180"/>
            <a:ext cx="3109645" cy="1311705"/>
          </a:xfrm>
          <a:prstGeom prst="rect">
            <a:avLst/>
          </a:prstGeom>
        </p:spPr>
      </p:pic>
      <p:grpSp>
        <p:nvGrpSpPr>
          <p:cNvPr id="8" name="Group 7"/>
          <p:cNvGrpSpPr/>
          <p:nvPr/>
        </p:nvGrpSpPr>
        <p:grpSpPr>
          <a:xfrm>
            <a:off x="11208568" y="5857924"/>
            <a:ext cx="216000" cy="216000"/>
            <a:chOff x="2772000" y="1932221"/>
            <a:chExt cx="2340000" cy="2340000"/>
          </a:xfrm>
        </p:grpSpPr>
        <p:sp>
          <p:nvSpPr>
            <p:cNvPr id="9" name="Rectangle 8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0" name="Rectangle 9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grpSp>
        <p:nvGrpSpPr>
          <p:cNvPr id="14" name="Group 13"/>
          <p:cNvGrpSpPr/>
          <p:nvPr/>
        </p:nvGrpSpPr>
        <p:grpSpPr>
          <a:xfrm>
            <a:off x="9768408" y="5857924"/>
            <a:ext cx="216000" cy="216000"/>
            <a:chOff x="2772000" y="1932221"/>
            <a:chExt cx="2340000" cy="2340000"/>
          </a:xfrm>
        </p:grpSpPr>
        <p:sp>
          <p:nvSpPr>
            <p:cNvPr id="15" name="Rectangle 14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6" name="Rectangle 15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21" name="Rectangle 20"/>
          <p:cNvSpPr/>
          <p:nvPr/>
        </p:nvSpPr>
        <p:spPr>
          <a:xfrm>
            <a:off x="11208568" y="4417764"/>
            <a:ext cx="216000" cy="216000"/>
          </a:xfrm>
          <a:prstGeom prst="rect">
            <a:avLst/>
          </a:prstGeom>
          <a:solidFill>
            <a:srgbClr val="AA0533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2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sp>
        <p:nvSpPr>
          <p:cNvPr id="22" name="Rectangle 21"/>
          <p:cNvSpPr/>
          <p:nvPr/>
        </p:nvSpPr>
        <p:spPr>
          <a:xfrm>
            <a:off x="11280014" y="4489210"/>
            <a:ext cx="73108" cy="73108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>
              <a:ln>
                <a:solidFill>
                  <a:schemeClr val="bg2">
                    <a:lumMod val="75000"/>
                  </a:schemeClr>
                </a:solidFill>
              </a:ln>
              <a:solidFill>
                <a:schemeClr val="tx1"/>
              </a:solidFill>
            </a:endParaRPr>
          </a:p>
        </p:txBody>
      </p:sp>
      <p:grpSp>
        <p:nvGrpSpPr>
          <p:cNvPr id="17" name="Group 16"/>
          <p:cNvGrpSpPr/>
          <p:nvPr/>
        </p:nvGrpSpPr>
        <p:grpSpPr>
          <a:xfrm>
            <a:off x="8328248" y="5857924"/>
            <a:ext cx="216000" cy="216000"/>
            <a:chOff x="2772000" y="1932221"/>
            <a:chExt cx="2340000" cy="2340000"/>
          </a:xfrm>
        </p:grpSpPr>
        <p:sp>
          <p:nvSpPr>
            <p:cNvPr id="18" name="Rectangle 17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19" name="Rectangle 18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grpSp>
        <p:nvGrpSpPr>
          <p:cNvPr id="23" name="Group 22"/>
          <p:cNvGrpSpPr/>
          <p:nvPr/>
        </p:nvGrpSpPr>
        <p:grpSpPr>
          <a:xfrm>
            <a:off x="9768408" y="4417764"/>
            <a:ext cx="216000" cy="216000"/>
            <a:chOff x="2772000" y="1932221"/>
            <a:chExt cx="2340000" cy="2340000"/>
          </a:xfrm>
        </p:grpSpPr>
        <p:sp>
          <p:nvSpPr>
            <p:cNvPr id="24" name="Rectangle 23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25" name="Rectangle 24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grpSp>
        <p:nvGrpSpPr>
          <p:cNvPr id="26" name="Group 25"/>
          <p:cNvGrpSpPr/>
          <p:nvPr/>
        </p:nvGrpSpPr>
        <p:grpSpPr>
          <a:xfrm>
            <a:off x="11208568" y="2977604"/>
            <a:ext cx="216000" cy="216000"/>
            <a:chOff x="2772000" y="1932221"/>
            <a:chExt cx="2340000" cy="2340000"/>
          </a:xfrm>
        </p:grpSpPr>
        <p:sp>
          <p:nvSpPr>
            <p:cNvPr id="27" name="Rectangle 26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28" name="Rectangle 27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30" name="TextBox 29"/>
          <p:cNvSpPr txBox="1"/>
          <p:nvPr/>
        </p:nvSpPr>
        <p:spPr>
          <a:xfrm>
            <a:off x="592870" y="1906210"/>
            <a:ext cx="6606882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600" b="1" dirty="0">
                <a:latin typeface="Arial" panose="020B0604020202020204" pitchFamily="34" charset="0"/>
                <a:cs typeface="Arial" panose="020B0604020202020204" pitchFamily="34" charset="0"/>
              </a:rPr>
              <a:t>PRESENTATION </a:t>
            </a:r>
            <a:endParaRPr lang="en-US" sz="36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3600" b="1" dirty="0">
                <a:latin typeface="Arial" panose="020B0604020202020204" pitchFamily="34" charset="0"/>
                <a:cs typeface="Arial" panose="020B0604020202020204" pitchFamily="34" charset="0"/>
              </a:rPr>
              <a:t>TITLE</a:t>
            </a:r>
            <a:endParaRPr lang="en-US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9" name="TextBox 28"/>
          <p:cNvSpPr txBox="1"/>
          <p:nvPr/>
        </p:nvSpPr>
        <p:spPr>
          <a:xfrm>
            <a:off x="659396" y="3501009"/>
            <a:ext cx="5100196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Name</a:t>
            </a: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and</a:t>
            </a:r>
            <a:r>
              <a:rPr lang="ro-RO" sz="2400" b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ro-RO" sz="2400" b="1" dirty="0" err="1">
                <a:latin typeface="Arial" panose="020B0604020202020204" pitchFamily="34" charset="0"/>
                <a:cs typeface="Arial" panose="020B0604020202020204" pitchFamily="34" charset="0"/>
              </a:rPr>
              <a:t>surname</a:t>
            </a:r>
            <a:endParaRPr lang="ro-RO" sz="2400" b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r>
              <a:rPr lang="ro-RO" sz="2000" dirty="0" err="1">
                <a:latin typeface="Arial" panose="020B0604020202020204" pitchFamily="34" charset="0"/>
                <a:cs typeface="Arial" panose="020B0604020202020204" pitchFamily="34" charset="0"/>
              </a:rPr>
              <a:t>Affiliation</a:t>
            </a:r>
            <a:endParaRPr lang="en-US" sz="20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32" name="Picture 31">
            <a:extLst>
              <a:ext uri="{FF2B5EF4-FFF2-40B4-BE49-F238E27FC236}">
                <a16:creationId xmlns:a16="http://schemas.microsoft.com/office/drawing/2014/main" id="{D0BD696A-E863-5741-5164-58F9085FF1BD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BEBA8EAE-BF5A-486C-A8C5-ECC9F3942E4B}">
                <a14:imgProps xmlns:a14="http://schemas.microsoft.com/office/drawing/2010/main">
                  <a14:imgLayer r:embed="rId4">
                    <a14:imgEffect>
                      <a14:brightnessContrast contrast="-73000"/>
                    </a14:imgEffect>
                  </a14:imgLayer>
                </a14:imgProps>
              </a:ext>
            </a:extLst>
          </a:blip>
          <a:stretch>
            <a:fillRect/>
          </a:stretch>
        </p:blipFill>
        <p:spPr>
          <a:xfrm>
            <a:off x="0" y="-24199"/>
            <a:ext cx="12192000" cy="1237767"/>
          </a:xfrm>
          <a:prstGeom prst="rect">
            <a:avLst/>
          </a:prstGeom>
        </p:spPr>
      </p:pic>
      <p:pic>
        <p:nvPicPr>
          <p:cNvPr id="36" name="Picture 35">
            <a:extLst>
              <a:ext uri="{FF2B5EF4-FFF2-40B4-BE49-F238E27FC236}">
                <a16:creationId xmlns:a16="http://schemas.microsoft.com/office/drawing/2014/main" id="{8D5FAA74-89B6-DC65-F63F-357C4300D7C5}"/>
              </a:ext>
            </a:extLst>
          </p:cNvPr>
          <p:cNvPicPr>
            <a:picLocks noChangeAspect="1"/>
          </p:cNvPicPr>
          <p:nvPr/>
        </p:nvPicPr>
        <p:blipFill>
          <a:blip r:embed="rId5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59396" y="102597"/>
            <a:ext cx="2988332" cy="939342"/>
          </a:xfrm>
          <a:prstGeom prst="rect">
            <a:avLst/>
          </a:prstGeom>
        </p:spPr>
      </p:pic>
      <p:sp>
        <p:nvSpPr>
          <p:cNvPr id="39" name="TextBox 38">
            <a:extLst>
              <a:ext uri="{FF2B5EF4-FFF2-40B4-BE49-F238E27FC236}">
                <a16:creationId xmlns:a16="http://schemas.microsoft.com/office/drawing/2014/main" id="{B875EDEC-7FE2-45E0-943D-27885BABDBBF}"/>
              </a:ext>
            </a:extLst>
          </p:cNvPr>
          <p:cNvSpPr txBox="1"/>
          <p:nvPr/>
        </p:nvSpPr>
        <p:spPr>
          <a:xfrm>
            <a:off x="3431704" y="115505"/>
            <a:ext cx="8307985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sz="2200" b="1" i="0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CTR 2025 - </a:t>
            </a:r>
            <a:r>
              <a:rPr lang="en-US" sz="2200" b="1" i="0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Collaboration Through Research</a:t>
            </a:r>
            <a:br>
              <a:rPr lang="en-US" sz="2200" dirty="0">
                <a:latin typeface="Arial Black" panose="020B0A04020102020204" pitchFamily="34" charset="0"/>
                <a:cs typeface="Aharoni" panose="02010803020104030203" pitchFamily="2" charset="-79"/>
              </a:rPr>
            </a:br>
            <a:r>
              <a:rPr lang="en-US" sz="2200" b="1" i="0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Xihua - </a:t>
            </a:r>
            <a:r>
              <a:rPr lang="en-US" sz="2200" b="1" i="0" dirty="0" err="1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UniTBv</a:t>
            </a:r>
            <a:endParaRPr lang="en-US" sz="22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  <p:sp>
        <p:nvSpPr>
          <p:cNvPr id="40" name="TextBox 39">
            <a:extLst>
              <a:ext uri="{FF2B5EF4-FFF2-40B4-BE49-F238E27FC236}">
                <a16:creationId xmlns:a16="http://schemas.microsoft.com/office/drawing/2014/main" id="{4529AB05-5760-E0C3-ED41-D6A3874085F3}"/>
              </a:ext>
            </a:extLst>
          </p:cNvPr>
          <p:cNvSpPr txBox="1"/>
          <p:nvPr/>
        </p:nvSpPr>
        <p:spPr>
          <a:xfrm>
            <a:off x="5096253" y="864611"/>
            <a:ext cx="6606882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o-RO" b="1" i="0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12</a:t>
            </a:r>
            <a:r>
              <a:rPr lang="ro-RO" b="1" i="0" baseline="30000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th</a:t>
            </a:r>
            <a:r>
              <a:rPr lang="ro-RO" b="1" i="0" dirty="0">
                <a:solidFill>
                  <a:srgbClr val="FFFFFF"/>
                </a:solidFill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 of May, 2025</a:t>
            </a:r>
            <a:endParaRPr lang="en-US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495011795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4" name="Group 3"/>
          <p:cNvGrpSpPr/>
          <p:nvPr/>
        </p:nvGrpSpPr>
        <p:grpSpPr>
          <a:xfrm>
            <a:off x="11460596" y="6381328"/>
            <a:ext cx="216000" cy="216000"/>
            <a:chOff x="2772000" y="1932221"/>
            <a:chExt cx="2340000" cy="2340000"/>
          </a:xfrm>
        </p:grpSpPr>
        <p:sp>
          <p:nvSpPr>
            <p:cNvPr id="5" name="Rectangle 4"/>
            <p:cNvSpPr/>
            <p:nvPr/>
          </p:nvSpPr>
          <p:spPr>
            <a:xfrm>
              <a:off x="2772000" y="1932221"/>
              <a:ext cx="2340000" cy="2340000"/>
            </a:xfrm>
            <a:prstGeom prst="rect">
              <a:avLst/>
            </a:prstGeom>
            <a:solidFill>
              <a:schemeClr val="bg1">
                <a:lumMod val="75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  <p:sp>
          <p:nvSpPr>
            <p:cNvPr id="6" name="Rectangle 5"/>
            <p:cNvSpPr/>
            <p:nvPr/>
          </p:nvSpPr>
          <p:spPr>
            <a:xfrm>
              <a:off x="3546000" y="2706221"/>
              <a:ext cx="792000" cy="792000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>
                <a:ln>
                  <a:solidFill>
                    <a:schemeClr val="bg2">
                      <a:lumMod val="75000"/>
                    </a:schemeClr>
                  </a:solidFill>
                </a:ln>
                <a:solidFill>
                  <a:schemeClr val="tx1"/>
                </a:solidFill>
              </a:endParaRPr>
            </a:p>
          </p:txBody>
        </p:sp>
      </p:grpSp>
      <p:sp>
        <p:nvSpPr>
          <p:cNvPr id="7" name="TextBox 6"/>
          <p:cNvSpPr txBox="1"/>
          <p:nvPr/>
        </p:nvSpPr>
        <p:spPr>
          <a:xfrm>
            <a:off x="515380" y="980728"/>
            <a:ext cx="11161216" cy="34778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342900" indent="-342900" algn="just">
              <a:buBlip>
                <a:blip r:embed="rId2"/>
              </a:buBlip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dolor sit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adipiscing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massa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Lorem ipsum dolor </a:t>
            </a:r>
          </a:p>
          <a:p>
            <a:pPr marL="800100" lvl="1" indent="-342900" algn="just">
              <a:buFont typeface=".AppleSystemUIFont" charset="-120"/>
              <a:buChar char="-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dolor </a:t>
            </a:r>
          </a:p>
          <a:p>
            <a:pPr marL="1257300" lvl="2" indent="-342900" algn="just">
              <a:buFont typeface="Wingdings" charset="2"/>
              <a:buChar char="§"/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Lorem ipsum dolor</a:t>
            </a:r>
          </a:p>
          <a:p>
            <a:pPr algn="just"/>
            <a:endParaRPr lang="ro-RO" sz="2000" dirty="0">
              <a:latin typeface="Arial" panose="020B0604020202020204" pitchFamily="34" charset="0"/>
              <a:ea typeface="UT Symbols" charset="0"/>
              <a:cs typeface="Arial" panose="020B0604020202020204" pitchFamily="34" charset="0"/>
            </a:endParaRPr>
          </a:p>
          <a:p>
            <a:pPr marL="342900" indent="-342900" algn="just">
              <a:buBlip>
                <a:blip r:embed="rId2"/>
              </a:buBlip>
            </a:pP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Nam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pellentesque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condimentum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erat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lectus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vulputate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magna, Lorem ipsum dolor ac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sollicitudin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Morbi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posuere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facilisis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ro-R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Blip>
                <a:blip r:embed="rId2"/>
              </a:buBlip>
            </a:pPr>
            <a:endParaRPr lang="ro-RO" sz="20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342900" indent="-342900" algn="just">
              <a:buBlip>
                <a:blip r:embed="rId2"/>
              </a:buBlip>
            </a:pP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Cras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dictum dui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consectetur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sodales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Curabitur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feugiat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nulla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bibendum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consequat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Proin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egestas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est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tellus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sed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tincidunt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dolor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laoreet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Fusce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id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augue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Maecenas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eget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purus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orci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Donec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tempus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aliquet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gravida. Nam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tortor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elit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blandit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sit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amet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viverra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a,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hendrerit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 vitae </a:t>
            </a:r>
            <a:r>
              <a:rPr lang="en-US" sz="2000" dirty="0" err="1">
                <a:latin typeface="Arial" panose="020B0604020202020204" pitchFamily="34" charset="0"/>
                <a:cs typeface="Arial" panose="020B0604020202020204" pitchFamily="34" charset="0"/>
              </a:rPr>
              <a:t>nibh</a:t>
            </a:r>
            <a:r>
              <a:rPr lang="en-US" sz="2000" dirty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</a:p>
        </p:txBody>
      </p:sp>
      <p:sp>
        <p:nvSpPr>
          <p:cNvPr id="9" name="TextBox 8">
            <a:extLst>
              <a:ext uri="{FF2B5EF4-FFF2-40B4-BE49-F238E27FC236}">
                <a16:creationId xmlns:a16="http://schemas.microsoft.com/office/drawing/2014/main" id="{952BAD59-0CAA-0EE0-DAB1-F3ACA7F75DE4}"/>
              </a:ext>
            </a:extLst>
          </p:cNvPr>
          <p:cNvSpPr txBox="1"/>
          <p:nvPr/>
        </p:nvSpPr>
        <p:spPr>
          <a:xfrm>
            <a:off x="4938643" y="106280"/>
            <a:ext cx="6606882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500" b="1" i="0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Collaboration Through Research</a:t>
            </a:r>
            <a:br>
              <a:rPr lang="en-US" sz="1500" dirty="0">
                <a:latin typeface="Aharoni" panose="02010803020104030203" pitchFamily="2" charset="-79"/>
                <a:cs typeface="Aharoni" panose="02010803020104030203" pitchFamily="2" charset="-79"/>
              </a:rPr>
            </a:br>
            <a:r>
              <a:rPr lang="en-US" sz="1500" b="1" i="0" dirty="0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Xihua - </a:t>
            </a:r>
            <a:r>
              <a:rPr lang="en-US" sz="1500" b="1" i="0" dirty="0" err="1">
                <a:effectLst/>
                <a:latin typeface="Aharoni" panose="02010803020104030203" pitchFamily="2" charset="-79"/>
                <a:cs typeface="Aharoni" panose="02010803020104030203" pitchFamily="2" charset="-79"/>
              </a:rPr>
              <a:t>UniTBv</a:t>
            </a:r>
            <a:endParaRPr lang="en-US" sz="1500" b="1" dirty="0">
              <a:latin typeface="Aharoni" panose="02010803020104030203" pitchFamily="2" charset="-79"/>
              <a:cs typeface="Aharoni" panose="02010803020104030203" pitchFamily="2" charset="-79"/>
            </a:endParaRPr>
          </a:p>
        </p:txBody>
      </p:sp>
      <p:sp>
        <p:nvSpPr>
          <p:cNvPr id="2" name="TextBox 1">
            <a:extLst>
              <a:ext uri="{FF2B5EF4-FFF2-40B4-BE49-F238E27FC236}">
                <a16:creationId xmlns:a16="http://schemas.microsoft.com/office/drawing/2014/main" id="{2F9EC5F9-EA82-F460-DB82-904C75A96C24}"/>
              </a:ext>
            </a:extLst>
          </p:cNvPr>
          <p:cNvSpPr txBox="1"/>
          <p:nvPr/>
        </p:nvSpPr>
        <p:spPr>
          <a:xfrm>
            <a:off x="515380" y="96031"/>
            <a:ext cx="2556284" cy="55399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o-RO" sz="3000" b="1" i="0" dirty="0">
                <a:effectLst/>
                <a:latin typeface="Arial Black" panose="020B0A04020102020204" pitchFamily="34" charset="0"/>
                <a:cs typeface="Aharoni" panose="02010803020104030203" pitchFamily="2" charset="-79"/>
              </a:rPr>
              <a:t>CTR 2025</a:t>
            </a:r>
            <a:endParaRPr lang="en-US" sz="3000" b="1" dirty="0">
              <a:latin typeface="Arial Black" panose="020B0A04020102020204" pitchFamily="34" charset="0"/>
              <a:cs typeface="Aharoni" panose="02010803020104030203" pitchFamily="2" charset="-79"/>
            </a:endParaRPr>
          </a:p>
        </p:txBody>
      </p:sp>
    </p:spTree>
    <p:extLst>
      <p:ext uri="{BB962C8B-B14F-4D97-AF65-F5344CB8AC3E}">
        <p14:creationId xmlns:p14="http://schemas.microsoft.com/office/powerpoint/2010/main" val="2490966992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 Them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 Them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 Them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2013 - 2022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Office 2013 - 2022 Theme</Template>
  <TotalTime>167</TotalTime>
  <Words>131</Words>
  <Application>Microsoft Office PowerPoint</Application>
  <PresentationFormat>Widescreen</PresentationFormat>
  <Paragraphs>15</Paragraphs>
  <Slides>2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7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</vt:i4>
      </vt:variant>
    </vt:vector>
  </HeadingPairs>
  <TitlesOfParts>
    <vt:vector size="10" baseType="lpstr">
      <vt:lpstr>.AppleSystemUIFont</vt:lpstr>
      <vt:lpstr>Aharoni</vt:lpstr>
      <vt:lpstr>Arial</vt:lpstr>
      <vt:lpstr>Arial Black</vt:lpstr>
      <vt:lpstr>Calibri</vt:lpstr>
      <vt:lpstr>Calibri Light</vt:lpstr>
      <vt:lpstr>Wingdings</vt:lpstr>
      <vt:lpstr>Office Theme</vt:lpstr>
      <vt:lpstr>PowerPoint Presentation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User</dc:creator>
  <cp:lastModifiedBy>Dorin RADU</cp:lastModifiedBy>
  <cp:revision>21</cp:revision>
  <dcterms:created xsi:type="dcterms:W3CDTF">2017-10-19T09:49:50Z</dcterms:created>
  <dcterms:modified xsi:type="dcterms:W3CDTF">2025-04-14T09:37:19Z</dcterms:modified>
</cp:coreProperties>
</file>