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6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A0533"/>
    <a:srgbClr val="4C23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5195" autoAdjust="0"/>
  </p:normalViewPr>
  <p:slideViewPr>
    <p:cSldViewPr>
      <p:cViewPr>
        <p:scale>
          <a:sx n="150" d="100"/>
          <a:sy n="150" d="100"/>
        </p:scale>
        <p:origin x="654" y="15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36004" cy="36004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4715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075697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966269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48361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2584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44430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810296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333854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80972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95905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8756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2CD987-D5F0-423A-B571-656612AAA3E1}" type="datetimeFigureOut">
              <a:rPr lang="en-US" smtClean="0"/>
              <a:t>24-Sep-26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5A3DBB-FBA3-4A4C-B7D7-E60F12564F1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561863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7" r:id="rId1"/>
    <p:sldLayoutId id="2147483848" r:id="rId2"/>
    <p:sldLayoutId id="2147483849" r:id="rId3"/>
    <p:sldLayoutId id="2147483850" r:id="rId4"/>
    <p:sldLayoutId id="2147483851" r:id="rId5"/>
    <p:sldLayoutId id="2147483852" r:id="rId6"/>
    <p:sldLayoutId id="2147483853" r:id="rId7"/>
    <p:sldLayoutId id="2147483854" r:id="rId8"/>
    <p:sldLayoutId id="2147483855" r:id="rId9"/>
    <p:sldLayoutId id="2147483856" r:id="rId10"/>
    <p:sldLayoutId id="214748385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5049180"/>
            <a:ext cx="3109645" cy="1311705"/>
          </a:xfrm>
          <a:prstGeom prst="rect">
            <a:avLst/>
          </a:prstGeom>
        </p:spPr>
      </p:pic>
      <p:grpSp>
        <p:nvGrpSpPr>
          <p:cNvPr id="8" name="Group 7"/>
          <p:cNvGrpSpPr/>
          <p:nvPr/>
        </p:nvGrpSpPr>
        <p:grpSpPr>
          <a:xfrm>
            <a:off x="11208568" y="5857924"/>
            <a:ext cx="216000" cy="216000"/>
            <a:chOff x="2772000" y="1932221"/>
            <a:chExt cx="2340000" cy="2340000"/>
          </a:xfrm>
        </p:grpSpPr>
        <p:sp>
          <p:nvSpPr>
            <p:cNvPr id="9" name="Rectangle 8"/>
            <p:cNvSpPr/>
            <p:nvPr/>
          </p:nvSpPr>
          <p:spPr>
            <a:xfrm>
              <a:off x="2772000" y="1932221"/>
              <a:ext cx="2340000" cy="23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/>
          </p:nvSpPr>
          <p:spPr>
            <a:xfrm>
              <a:off x="3546000" y="2706221"/>
              <a:ext cx="792000" cy="7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14" name="Group 13"/>
          <p:cNvGrpSpPr/>
          <p:nvPr/>
        </p:nvGrpSpPr>
        <p:grpSpPr>
          <a:xfrm>
            <a:off x="9768408" y="5857924"/>
            <a:ext cx="216000" cy="216000"/>
            <a:chOff x="2772000" y="1932221"/>
            <a:chExt cx="2340000" cy="2340000"/>
          </a:xfrm>
        </p:grpSpPr>
        <p:sp>
          <p:nvSpPr>
            <p:cNvPr id="15" name="Rectangle 14"/>
            <p:cNvSpPr/>
            <p:nvPr/>
          </p:nvSpPr>
          <p:spPr>
            <a:xfrm>
              <a:off x="2772000" y="1932221"/>
              <a:ext cx="2340000" cy="23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16" name="Rectangle 15"/>
            <p:cNvSpPr/>
            <p:nvPr/>
          </p:nvSpPr>
          <p:spPr>
            <a:xfrm>
              <a:off x="3546000" y="2706221"/>
              <a:ext cx="792000" cy="7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</p:grpSp>
      <p:sp>
        <p:nvSpPr>
          <p:cNvPr id="21" name="Rectangle 20"/>
          <p:cNvSpPr/>
          <p:nvPr/>
        </p:nvSpPr>
        <p:spPr>
          <a:xfrm>
            <a:off x="11208568" y="4417764"/>
            <a:ext cx="216000" cy="216000"/>
          </a:xfrm>
          <a:prstGeom prst="rect">
            <a:avLst/>
          </a:prstGeom>
          <a:solidFill>
            <a:srgbClr val="AA05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11280014" y="4489210"/>
            <a:ext cx="73108" cy="7310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n>
                <a:solidFill>
                  <a:schemeClr val="bg2">
                    <a:lumMod val="75000"/>
                  </a:schemeClr>
                </a:solidFill>
              </a:ln>
              <a:solidFill>
                <a:schemeClr val="tx1"/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8328248" y="5857924"/>
            <a:ext cx="216000" cy="216000"/>
            <a:chOff x="2772000" y="1932221"/>
            <a:chExt cx="2340000" cy="2340000"/>
          </a:xfrm>
        </p:grpSpPr>
        <p:sp>
          <p:nvSpPr>
            <p:cNvPr id="18" name="Rectangle 17"/>
            <p:cNvSpPr/>
            <p:nvPr/>
          </p:nvSpPr>
          <p:spPr>
            <a:xfrm>
              <a:off x="2772000" y="1932221"/>
              <a:ext cx="2340000" cy="23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19" name="Rectangle 18"/>
            <p:cNvSpPr/>
            <p:nvPr/>
          </p:nvSpPr>
          <p:spPr>
            <a:xfrm>
              <a:off x="3546000" y="2706221"/>
              <a:ext cx="792000" cy="7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23" name="Group 22"/>
          <p:cNvGrpSpPr/>
          <p:nvPr/>
        </p:nvGrpSpPr>
        <p:grpSpPr>
          <a:xfrm>
            <a:off x="9768408" y="4417764"/>
            <a:ext cx="216000" cy="216000"/>
            <a:chOff x="2772000" y="1932221"/>
            <a:chExt cx="2340000" cy="2340000"/>
          </a:xfrm>
        </p:grpSpPr>
        <p:sp>
          <p:nvSpPr>
            <p:cNvPr id="24" name="Rectangle 23"/>
            <p:cNvSpPr/>
            <p:nvPr/>
          </p:nvSpPr>
          <p:spPr>
            <a:xfrm>
              <a:off x="2772000" y="1932221"/>
              <a:ext cx="2340000" cy="23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25" name="Rectangle 24"/>
            <p:cNvSpPr/>
            <p:nvPr/>
          </p:nvSpPr>
          <p:spPr>
            <a:xfrm>
              <a:off x="3546000" y="2706221"/>
              <a:ext cx="792000" cy="7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</p:grpSp>
      <p:grpSp>
        <p:nvGrpSpPr>
          <p:cNvPr id="26" name="Group 25"/>
          <p:cNvGrpSpPr/>
          <p:nvPr/>
        </p:nvGrpSpPr>
        <p:grpSpPr>
          <a:xfrm>
            <a:off x="11208568" y="2977604"/>
            <a:ext cx="216000" cy="216000"/>
            <a:chOff x="2772000" y="1932221"/>
            <a:chExt cx="2340000" cy="2340000"/>
          </a:xfrm>
        </p:grpSpPr>
        <p:sp>
          <p:nvSpPr>
            <p:cNvPr id="27" name="Rectangle 26"/>
            <p:cNvSpPr/>
            <p:nvPr/>
          </p:nvSpPr>
          <p:spPr>
            <a:xfrm>
              <a:off x="2772000" y="1932221"/>
              <a:ext cx="2340000" cy="23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28" name="Rectangle 27"/>
            <p:cNvSpPr/>
            <p:nvPr/>
          </p:nvSpPr>
          <p:spPr>
            <a:xfrm>
              <a:off x="3546000" y="2706221"/>
              <a:ext cx="792000" cy="7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</p:grpSp>
      <p:sp>
        <p:nvSpPr>
          <p:cNvPr id="30" name="TextBox 29"/>
          <p:cNvSpPr txBox="1"/>
          <p:nvPr/>
        </p:nvSpPr>
        <p:spPr>
          <a:xfrm>
            <a:off x="592870" y="1906210"/>
            <a:ext cx="660688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600" b="1" dirty="0">
                <a:latin typeface="Arial" panose="020B0604020202020204" pitchFamily="34" charset="0"/>
                <a:cs typeface="Arial" panose="020B0604020202020204" pitchFamily="34" charset="0"/>
              </a:rPr>
              <a:t>PRESENTATION </a:t>
            </a: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RO" sz="3600" b="1" dirty="0">
                <a:latin typeface="Arial" panose="020B0604020202020204" pitchFamily="34" charset="0"/>
                <a:cs typeface="Arial" panose="020B0604020202020204" pitchFamily="34" charset="0"/>
              </a:rPr>
              <a:t>TITLE</a:t>
            </a:r>
            <a:endParaRPr lang="en-US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59396" y="3501009"/>
            <a:ext cx="510019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Name</a:t>
            </a:r>
            <a:r>
              <a:rPr lang="ro-RO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and</a:t>
            </a:r>
            <a:r>
              <a:rPr lang="ro-RO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ro-RO" sz="2400" b="1" dirty="0" err="1">
                <a:latin typeface="Arial" panose="020B0604020202020204" pitchFamily="34" charset="0"/>
                <a:cs typeface="Arial" panose="020B0604020202020204" pitchFamily="34" charset="0"/>
              </a:rPr>
              <a:t>surname</a:t>
            </a:r>
            <a:endParaRPr lang="ro-RO" sz="2400" b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ro-RO" sz="2000" dirty="0" err="1">
                <a:latin typeface="Arial" panose="020B0604020202020204" pitchFamily="34" charset="0"/>
                <a:cs typeface="Arial" panose="020B0604020202020204" pitchFamily="34" charset="0"/>
              </a:rPr>
              <a:t>Affiliation</a:t>
            </a:r>
            <a:endParaRPr 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D0BD696A-E863-5741-5164-58F9085FF1B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0" y="-24199"/>
            <a:ext cx="12192000" cy="143697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8D5FAA74-89B6-DC65-F63F-357C4300D7C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9396" y="102597"/>
            <a:ext cx="2988332" cy="939342"/>
          </a:xfrm>
          <a:prstGeom prst="rect">
            <a:avLst/>
          </a:prstGeom>
        </p:spPr>
      </p:pic>
      <p:sp>
        <p:nvSpPr>
          <p:cNvPr id="39" name="TextBox 38">
            <a:extLst>
              <a:ext uri="{FF2B5EF4-FFF2-40B4-BE49-F238E27FC236}">
                <a16:creationId xmlns:a16="http://schemas.microsoft.com/office/drawing/2014/main" id="{B875EDEC-7FE2-45E0-943D-27885BABDBBF}"/>
              </a:ext>
            </a:extLst>
          </p:cNvPr>
          <p:cNvSpPr txBox="1"/>
          <p:nvPr/>
        </p:nvSpPr>
        <p:spPr>
          <a:xfrm>
            <a:off x="3431704" y="115505"/>
            <a:ext cx="830798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ro-RO" sz="22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CTR 202</a:t>
            </a:r>
            <a:r>
              <a:rPr lang="en-US" sz="22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6</a:t>
            </a:r>
            <a:r>
              <a:rPr lang="ro-RO" sz="22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 - </a:t>
            </a:r>
            <a:r>
              <a:rPr lang="en-US" sz="22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Collaboration Through Research</a:t>
            </a:r>
            <a:br>
              <a:rPr lang="en-US" sz="2200" dirty="0">
                <a:latin typeface="Arial Black" panose="020B0A04020102020204" pitchFamily="34" charset="0"/>
                <a:cs typeface="Aharoni" panose="02010803020104030203" pitchFamily="2" charset="-79"/>
              </a:rPr>
            </a:br>
            <a:r>
              <a:rPr lang="en-US" sz="22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Xihua - </a:t>
            </a:r>
            <a:r>
              <a:rPr lang="en-US" sz="2200" b="1" i="0" dirty="0" err="1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UniTBv</a:t>
            </a:r>
            <a:endParaRPr lang="en-US" sz="22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4529AB05-5760-E0C3-ED41-D6A3874085F3}"/>
              </a:ext>
            </a:extLst>
          </p:cNvPr>
          <p:cNvSpPr txBox="1"/>
          <p:nvPr/>
        </p:nvSpPr>
        <p:spPr>
          <a:xfrm>
            <a:off x="3504803" y="840377"/>
            <a:ext cx="8234886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3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2</a:t>
            </a:r>
            <a:r>
              <a:rPr lang="en-US" sz="1300" b="1" i="0" baseline="3000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nd</a:t>
            </a:r>
            <a:r>
              <a:rPr lang="en-US" sz="13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 Workshop for Building Research Bridges between </a:t>
            </a:r>
            <a:r>
              <a:rPr lang="en-US" sz="1300" b="1" i="0" dirty="0" err="1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Xihua</a:t>
            </a:r>
            <a:r>
              <a:rPr lang="en-US" sz="13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 University, China and </a:t>
            </a:r>
            <a:r>
              <a:rPr lang="en-US" sz="1300" b="1" i="0" dirty="0" err="1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Transilvania</a:t>
            </a:r>
            <a:r>
              <a:rPr lang="en-US" sz="13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 University of </a:t>
            </a:r>
            <a:r>
              <a:rPr lang="en-US" sz="1300" b="1" i="0" dirty="0" err="1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Brașov</a:t>
            </a:r>
            <a:r>
              <a:rPr lang="en-US" sz="1300" b="1" i="0" dirty="0">
                <a:solidFill>
                  <a:srgbClr val="FFFFFF"/>
                </a:solidFill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, Romania</a:t>
            </a:r>
            <a:endParaRPr lang="en-US" sz="13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4950117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3"/>
          <p:cNvGrpSpPr/>
          <p:nvPr/>
        </p:nvGrpSpPr>
        <p:grpSpPr>
          <a:xfrm>
            <a:off x="11460596" y="6381328"/>
            <a:ext cx="216000" cy="216000"/>
            <a:chOff x="2772000" y="1932221"/>
            <a:chExt cx="2340000" cy="2340000"/>
          </a:xfrm>
        </p:grpSpPr>
        <p:sp>
          <p:nvSpPr>
            <p:cNvPr id="5" name="Rectangle 4"/>
            <p:cNvSpPr/>
            <p:nvPr/>
          </p:nvSpPr>
          <p:spPr>
            <a:xfrm>
              <a:off x="2772000" y="1932221"/>
              <a:ext cx="2340000" cy="2340000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  <p:sp>
          <p:nvSpPr>
            <p:cNvPr id="6" name="Rectangle 5"/>
            <p:cNvSpPr/>
            <p:nvPr/>
          </p:nvSpPr>
          <p:spPr>
            <a:xfrm>
              <a:off x="3546000" y="2706221"/>
              <a:ext cx="792000" cy="79200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>
                <a:ln>
                  <a:solidFill>
                    <a:schemeClr val="bg2">
                      <a:lumMod val="75000"/>
                    </a:schemeClr>
                  </a:solidFill>
                </a:ln>
                <a:solidFill>
                  <a:schemeClr val="tx1"/>
                </a:solidFill>
              </a:endParaRPr>
            </a:p>
          </p:txBody>
        </p:sp>
      </p:grpSp>
      <p:sp>
        <p:nvSpPr>
          <p:cNvPr id="7" name="TextBox 6"/>
          <p:cNvSpPr txBox="1"/>
          <p:nvPr/>
        </p:nvSpPr>
        <p:spPr>
          <a:xfrm>
            <a:off x="515380" y="980728"/>
            <a:ext cx="11161216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Blip>
                <a:blip r:embed="rId2"/>
              </a:buBlip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Lorem ipsum dolor sit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adipiscing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massa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Lorem ipsum dolor </a:t>
            </a:r>
          </a:p>
          <a:p>
            <a:pPr marL="800100" lvl="1" indent="-342900" algn="just">
              <a:buFont typeface=".AppleSystemUIFont" charset="-120"/>
              <a:buChar char="-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Lorem ipsum dolor </a:t>
            </a:r>
          </a:p>
          <a:p>
            <a:pPr marL="1257300" lvl="2" indent="-342900" algn="just">
              <a:buFont typeface="Wingdings" charset="2"/>
              <a:buChar char="§"/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Lorem ipsum dolor</a:t>
            </a:r>
          </a:p>
          <a:p>
            <a:pPr algn="just"/>
            <a:endParaRPr lang="ro-RO" sz="2000" dirty="0">
              <a:latin typeface="Arial" panose="020B0604020202020204" pitchFamily="34" charset="0"/>
              <a:ea typeface="UT Symbols" charset="0"/>
              <a:cs typeface="Arial" panose="020B0604020202020204" pitchFamily="34" charset="0"/>
            </a:endParaRPr>
          </a:p>
          <a:p>
            <a:pPr marL="342900" indent="-342900" algn="just">
              <a:buBlip>
                <a:blip r:embed="rId2"/>
              </a:buBlip>
            </a:pP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Nam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pellentesque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condimentum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erat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lectus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vulputate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magna, Lorem ipsum dolor ac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sollicitudin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Morbi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posuere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facilisis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Blip>
                <a:blip r:embed="rId2"/>
              </a:buBlip>
            </a:pPr>
            <a:endParaRPr lang="ro-RO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algn="just">
              <a:buBlip>
                <a:blip r:embed="rId2"/>
              </a:buBlip>
            </a:pP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Cras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dictum dui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consectetur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sodales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Curabitur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feugiat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nulla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bibendum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consequat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Proin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egestas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est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tellus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sed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tincidunt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dolor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laoreet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Fusce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id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augue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Maecenas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eget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purus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orci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Donec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tempus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aliquet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gravida. Nam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tortor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elit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blandit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sit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amet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viverra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a,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hendrerit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 vitae </a:t>
            </a:r>
            <a:r>
              <a:rPr lang="en-US" sz="2000" dirty="0" err="1">
                <a:latin typeface="Arial" panose="020B0604020202020204" pitchFamily="34" charset="0"/>
                <a:cs typeface="Arial" panose="020B0604020202020204" pitchFamily="34" charset="0"/>
              </a:rPr>
              <a:t>nibh</a:t>
            </a:r>
            <a:r>
              <a:rPr lang="en-US" sz="2000" dirty="0"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2BAD59-0CAA-0EE0-DAB1-F3ACA7F75DE4}"/>
              </a:ext>
            </a:extLst>
          </p:cNvPr>
          <p:cNvSpPr txBox="1"/>
          <p:nvPr/>
        </p:nvSpPr>
        <p:spPr>
          <a:xfrm>
            <a:off x="4938643" y="106280"/>
            <a:ext cx="660688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500" b="1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Collaboration Through Research</a:t>
            </a:r>
            <a:br>
              <a:rPr lang="en-US" sz="1500" dirty="0"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en-US" sz="1500" b="1" i="0" dirty="0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Xihua - </a:t>
            </a:r>
            <a:r>
              <a:rPr lang="en-US" sz="1500" b="1" i="0" dirty="0" err="1">
                <a:effectLst/>
                <a:latin typeface="Aharoni" panose="02010803020104030203" pitchFamily="2" charset="-79"/>
                <a:cs typeface="Aharoni" panose="02010803020104030203" pitchFamily="2" charset="-79"/>
              </a:rPr>
              <a:t>UniTBv</a:t>
            </a:r>
            <a:endParaRPr lang="en-US" sz="1500" b="1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F9EC5F9-EA82-F460-DB82-904C75A96C24}"/>
              </a:ext>
            </a:extLst>
          </p:cNvPr>
          <p:cNvSpPr txBox="1"/>
          <p:nvPr/>
        </p:nvSpPr>
        <p:spPr>
          <a:xfrm>
            <a:off x="515380" y="96031"/>
            <a:ext cx="255628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o-RO" sz="3000" b="1" i="0" dirty="0"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CTR 202</a:t>
            </a:r>
            <a:r>
              <a:rPr lang="en-US" sz="3000" b="1" i="0" dirty="0">
                <a:effectLst/>
                <a:latin typeface="Arial Black" panose="020B0A04020102020204" pitchFamily="34" charset="0"/>
                <a:cs typeface="Aharoni" panose="02010803020104030203" pitchFamily="2" charset="-79"/>
              </a:rPr>
              <a:t>6</a:t>
            </a:r>
            <a:endParaRPr lang="en-US" sz="3000" b="1" dirty="0"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49096699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171</TotalTime>
  <Words>146</Words>
  <Application>Microsoft Office PowerPoint</Application>
  <PresentationFormat>Widescreen</PresentationFormat>
  <Paragraphs>15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10" baseType="lpstr">
      <vt:lpstr>.AppleSystemUIFont</vt:lpstr>
      <vt:lpstr>Aharoni</vt:lpstr>
      <vt:lpstr>Arial</vt:lpstr>
      <vt:lpstr>Arial Black</vt:lpstr>
      <vt:lpstr>Calibri</vt:lpstr>
      <vt:lpstr>Calibri Light</vt:lpstr>
      <vt:lpstr>Wingdings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Dorin RADU</cp:lastModifiedBy>
  <cp:revision>23</cp:revision>
  <dcterms:created xsi:type="dcterms:W3CDTF">2017-10-19T09:49:50Z</dcterms:created>
  <dcterms:modified xsi:type="dcterms:W3CDTF">2026-09-24T10:09:57Z</dcterms:modified>
</cp:coreProperties>
</file>